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60" r:id="rId2"/>
    <p:sldId id="271" r:id="rId3"/>
    <p:sldId id="258" r:id="rId4"/>
    <p:sldId id="279" r:id="rId5"/>
    <p:sldId id="272" r:id="rId6"/>
    <p:sldId id="256" r:id="rId7"/>
    <p:sldId id="295" r:id="rId8"/>
    <p:sldId id="270" r:id="rId9"/>
    <p:sldId id="276" r:id="rId10"/>
    <p:sldId id="273" r:id="rId11"/>
    <p:sldId id="317" r:id="rId12"/>
    <p:sldId id="265" r:id="rId13"/>
    <p:sldId id="284" r:id="rId14"/>
    <p:sldId id="264" r:id="rId15"/>
    <p:sldId id="263" r:id="rId16"/>
    <p:sldId id="280" r:id="rId17"/>
    <p:sldId id="297" r:id="rId18"/>
    <p:sldId id="311" r:id="rId19"/>
    <p:sldId id="312" r:id="rId20"/>
    <p:sldId id="313" r:id="rId21"/>
    <p:sldId id="274" r:id="rId22"/>
    <p:sldId id="275" r:id="rId23"/>
    <p:sldId id="301" r:id="rId24"/>
    <p:sldId id="309" r:id="rId25"/>
    <p:sldId id="298" r:id="rId26"/>
    <p:sldId id="310" r:id="rId27"/>
    <p:sldId id="318" r:id="rId28"/>
    <p:sldId id="315" r:id="rId29"/>
    <p:sldId id="286" r:id="rId30"/>
    <p:sldId id="296" r:id="rId31"/>
    <p:sldId id="287" r:id="rId32"/>
    <p:sldId id="288" r:id="rId33"/>
    <p:sldId id="292" r:id="rId34"/>
    <p:sldId id="259" r:id="rId35"/>
    <p:sldId id="277" r:id="rId36"/>
    <p:sldId id="302" r:id="rId37"/>
    <p:sldId id="262" r:id="rId38"/>
    <p:sldId id="308" r:id="rId39"/>
    <p:sldId id="261" r:id="rId40"/>
    <p:sldId id="285" r:id="rId41"/>
    <p:sldId id="289" r:id="rId42"/>
    <p:sldId id="303" r:id="rId43"/>
    <p:sldId id="314" r:id="rId44"/>
    <p:sldId id="269" r:id="rId45"/>
    <p:sldId id="291" r:id="rId46"/>
    <p:sldId id="316" r:id="rId47"/>
    <p:sldId id="307" r:id="rId4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08" autoAdjust="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2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26C66-9095-D846-9CC3-1280D4C365D7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B4EC5-A9A0-D34A-8996-18B30DE1F51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8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32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73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833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198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946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09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815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047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887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484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74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061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732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99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527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2306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245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283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302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240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812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6699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799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377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050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524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735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072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07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495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08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65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69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20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322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08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32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927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416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5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54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DF00-D3C6-0341-B83A-C76C7C26FC58}" type="datetimeFigureOut">
              <a:rPr lang="it-IT" smtClean="0"/>
              <a:t>31/10/17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  <p:pic>
        <p:nvPicPr>
          <p:cNvPr id="7" name="Immagine 6" descr="sciabarra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76238"/>
            <a:ext cx="2690224" cy="8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 Black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7.png"/><Relationship Id="rId8" Type="http://schemas.openxmlformats.org/officeDocument/2006/relationships/image" Target="../media/image23.png"/><Relationship Id="rId9" Type="http://schemas.openxmlformats.org/officeDocument/2006/relationships/image" Target="../media/image16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9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60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19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/>
        </p:nvGrpSpPr>
        <p:grpSpPr>
          <a:xfrm>
            <a:off x="5885067" y="0"/>
            <a:ext cx="2413000" cy="2413000"/>
            <a:chOff x="6544991" y="2871"/>
            <a:chExt cx="2413000" cy="2413000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4991" y="2871"/>
              <a:ext cx="2413000" cy="2413000"/>
            </a:xfrm>
            <a:prstGeom prst="rect">
              <a:avLst/>
            </a:prstGeom>
          </p:spPr>
        </p:pic>
        <p:sp>
          <p:nvSpPr>
            <p:cNvPr id="8" name="CasellaDiTesto 7"/>
            <p:cNvSpPr txBox="1"/>
            <p:nvPr/>
          </p:nvSpPr>
          <p:spPr>
            <a:xfrm rot="21000000">
              <a:off x="6862388" y="982408"/>
              <a:ext cx="18795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 smtClean="0">
                  <a:solidFill>
                    <a:srgbClr val="FF0000"/>
                  </a:solidFill>
                  <a:latin typeface="Avenir Black Oblique"/>
                  <a:cs typeface="Avenir Black Oblique"/>
                </a:rPr>
                <a:t>Version 2.0</a:t>
              </a:r>
              <a:endParaRPr lang="it-IT" sz="2400" b="1" dirty="0">
                <a:solidFill>
                  <a:srgbClr val="FF0000"/>
                </a:solidFill>
                <a:latin typeface="Avenir Black Oblique"/>
                <a:cs typeface="Avenir Black Oblique"/>
              </a:endParaRPr>
            </a:p>
          </p:txBody>
        </p:sp>
      </p:grpSp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581192" y="1731962"/>
            <a:ext cx="8421687" cy="1362075"/>
          </a:xfrm>
        </p:spPr>
        <p:txBody>
          <a:bodyPr>
            <a:noAutofit/>
          </a:bodyPr>
          <a:lstStyle/>
          <a:p>
            <a:r>
              <a:rPr lang="it-IT" sz="6000" dirty="0" err="1" smtClean="0">
                <a:effectLst>
                  <a:outerShdw blurRad="123825" dist="114300" dir="2700000" algn="tl" rotWithShape="0">
                    <a:srgbClr val="000000">
                      <a:alpha val="43000"/>
                    </a:srgbClr>
                  </a:outerShdw>
                </a:effectLst>
                <a:latin typeface="Avenir Black"/>
                <a:cs typeface="Avenir Black"/>
              </a:rPr>
              <a:t>DevOPS</a:t>
            </a:r>
            <a:r>
              <a:rPr lang="it-IT" sz="6000" dirty="0" smtClean="0">
                <a:effectLst>
                  <a:outerShdw blurRad="123825" dist="114300" dir="2700000" algn="tl" rotWithShape="0">
                    <a:srgbClr val="000000">
                      <a:alpha val="43000"/>
                    </a:srgbClr>
                  </a:outerShdw>
                </a:effectLst>
                <a:latin typeface="Avenir Black"/>
                <a:cs typeface="Avenir Black"/>
              </a:rPr>
              <a:t> for SCALA</a:t>
            </a:r>
            <a:endParaRPr lang="it-IT" sz="6000" dirty="0">
              <a:effectLst>
                <a:outerShdw blurRad="123825" dist="114300" dir="2700000" algn="tl" rotWithShape="0">
                  <a:srgbClr val="000000">
                    <a:alpha val="43000"/>
                  </a:srgbClr>
                </a:outerShdw>
              </a:effectLst>
              <a:latin typeface="Avenir Black"/>
              <a:cs typeface="Avenir Black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335396" y="3302621"/>
            <a:ext cx="7772400" cy="1500187"/>
          </a:xfrm>
        </p:spPr>
        <p:txBody>
          <a:bodyPr>
            <a:noAutofit/>
          </a:bodyPr>
          <a:lstStyle/>
          <a:p>
            <a:r>
              <a:rPr lang="it-IT" sz="4400" dirty="0" smtClean="0">
                <a:solidFill>
                  <a:schemeClr val="tx1"/>
                </a:solidFill>
              </a:rPr>
              <a:t>  </a:t>
            </a:r>
            <a:r>
              <a:rPr lang="it-IT" sz="4400" dirty="0" err="1" smtClean="0">
                <a:solidFill>
                  <a:schemeClr val="tx1"/>
                </a:solidFill>
              </a:rPr>
              <a:t>Cloud</a:t>
            </a:r>
            <a:r>
              <a:rPr lang="it-IT" sz="4400" dirty="0" smtClean="0">
                <a:solidFill>
                  <a:schemeClr val="tx1"/>
                </a:solidFill>
              </a:rPr>
              <a:t> Building</a:t>
            </a:r>
          </a:p>
          <a:p>
            <a:r>
              <a:rPr lang="it-IT" sz="4400" dirty="0" smtClean="0">
                <a:solidFill>
                  <a:schemeClr val="tx1"/>
                </a:solidFill>
              </a:rPr>
              <a:t>  for Scala </a:t>
            </a:r>
            <a:r>
              <a:rPr lang="it-IT" sz="4400" dirty="0" err="1" smtClean="0">
                <a:solidFill>
                  <a:schemeClr val="tx1"/>
                </a:solidFill>
              </a:rPr>
              <a:t>Enthusiasts</a:t>
            </a:r>
            <a:endParaRPr lang="it-IT" sz="4400" dirty="0">
              <a:solidFill>
                <a:schemeClr val="tx1"/>
              </a:solidFill>
            </a:endParaRPr>
          </a:p>
        </p:txBody>
      </p:sp>
      <p:sp>
        <p:nvSpPr>
          <p:cNvPr id="6" name="Segnaposto testo 4"/>
          <p:cNvSpPr txBox="1">
            <a:spLocks/>
          </p:cNvSpPr>
          <p:nvPr/>
        </p:nvSpPr>
        <p:spPr>
          <a:xfrm>
            <a:off x="1860091" y="5298580"/>
            <a:ext cx="6745876" cy="12101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4400" dirty="0" smtClean="0">
                <a:latin typeface="American Typewriter"/>
                <a:cs typeface="American Typewriter"/>
              </a:rPr>
              <a:t>  Michele </a:t>
            </a:r>
            <a:r>
              <a:rPr lang="it-IT" sz="4400" dirty="0" err="1" smtClean="0">
                <a:latin typeface="American Typewriter"/>
                <a:cs typeface="American Typewriter"/>
              </a:rPr>
              <a:t>Sciabarrà</a:t>
            </a:r>
            <a:r>
              <a:rPr lang="it-IT" sz="4400" dirty="0" smtClean="0">
                <a:latin typeface="American Typewriter"/>
                <a:cs typeface="American Typewriter"/>
              </a:rPr>
              <a:t>      </a:t>
            </a:r>
          </a:p>
          <a:p>
            <a:pPr algn="r"/>
            <a:r>
              <a:rPr lang="it-IT" sz="3200" dirty="0" err="1" smtClean="0">
                <a:latin typeface="American Typewriter"/>
                <a:cs typeface="American Typewriter"/>
              </a:rPr>
              <a:t>michele@sciabarra.com</a:t>
            </a:r>
            <a:endParaRPr lang="it-IT" sz="3200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27324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2853367" y="274638"/>
            <a:ext cx="6290633" cy="1143000"/>
          </a:xfrm>
        </p:spPr>
        <p:txBody>
          <a:bodyPr/>
          <a:lstStyle/>
          <a:p>
            <a:r>
              <a:rPr lang="it-IT" dirty="0" smtClean="0"/>
              <a:t>Building on the </a:t>
            </a:r>
            <a:r>
              <a:rPr lang="it-IT" dirty="0" err="1" smtClean="0"/>
              <a:t>shoulders</a:t>
            </a:r>
            <a:r>
              <a:rPr lang="it-IT" dirty="0" smtClean="0"/>
              <a:t> of </a:t>
            </a:r>
            <a:r>
              <a:rPr lang="it-IT" dirty="0" err="1" smtClean="0"/>
              <a:t>giants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90" y="2114337"/>
            <a:ext cx="2257862" cy="100270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846036" y="2179094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040" y="2179094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67" y="2179094"/>
            <a:ext cx="992669" cy="81895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07" y="5445246"/>
            <a:ext cx="1731742" cy="1369146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810" y="5057738"/>
            <a:ext cx="2980990" cy="175665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165" y="3345211"/>
            <a:ext cx="4248524" cy="171252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9"/>
          <a:srcRect r="66948" b="10746"/>
          <a:stretch/>
        </p:blipFill>
        <p:spPr>
          <a:xfrm>
            <a:off x="3846036" y="4821342"/>
            <a:ext cx="1508660" cy="19930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307" y="3601764"/>
            <a:ext cx="1861745" cy="16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Yes,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in </a:t>
            </a:r>
            <a:r>
              <a:rPr lang="it-IT" dirty="0" err="1" smtClean="0"/>
              <a:t>it</a:t>
            </a:r>
            <a:r>
              <a:rPr lang="it-IT" dirty="0" smtClean="0"/>
              <a:t>, </a:t>
            </a:r>
            <a:r>
              <a:rPr lang="it-IT" dirty="0" err="1" smtClean="0"/>
              <a:t>really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Build</a:t>
            </a:r>
            <a:r>
              <a:rPr lang="it-IT" dirty="0" smtClean="0"/>
              <a:t> Kit for </a:t>
            </a: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r>
              <a:rPr lang="it-IT" dirty="0" smtClean="0"/>
              <a:t> + Jenkins</a:t>
            </a:r>
          </a:p>
          <a:p>
            <a:pPr lvl="1"/>
            <a:r>
              <a:rPr lang="it-IT" dirty="0" err="1" smtClean="0"/>
              <a:t>Terraform</a:t>
            </a:r>
            <a:r>
              <a:rPr lang="it-IT" dirty="0" smtClean="0"/>
              <a:t> + </a:t>
            </a:r>
            <a:r>
              <a:rPr lang="it-IT" dirty="0" err="1" smtClean="0"/>
              <a:t>Ansible</a:t>
            </a:r>
            <a:r>
              <a:rPr lang="it-IT" dirty="0" smtClean="0"/>
              <a:t> in AWS</a:t>
            </a:r>
          </a:p>
          <a:p>
            <a:r>
              <a:rPr lang="it-IT" dirty="0" smtClean="0"/>
              <a:t>A Deployment for </a:t>
            </a:r>
            <a:r>
              <a:rPr lang="it-IT" dirty="0" err="1" smtClean="0"/>
              <a:t>Spark+Zeppelin</a:t>
            </a:r>
            <a:endParaRPr lang="it-IT" dirty="0" smtClean="0"/>
          </a:p>
          <a:p>
            <a:pPr lvl="1"/>
            <a:r>
              <a:rPr lang="it-IT" dirty="0" smtClean="0"/>
              <a:t>Master, </a:t>
            </a:r>
            <a:r>
              <a:rPr lang="it-IT" dirty="0" err="1" smtClean="0"/>
              <a:t>Slaves</a:t>
            </a:r>
            <a:r>
              <a:rPr lang="it-IT" dirty="0" smtClean="0"/>
              <a:t>, Notebook</a:t>
            </a:r>
          </a:p>
          <a:p>
            <a:r>
              <a:rPr lang="it-IT" dirty="0" smtClean="0"/>
              <a:t>A </a:t>
            </a:r>
            <a:r>
              <a:rPr lang="it-IT" dirty="0" err="1" smtClean="0"/>
              <a:t>collection</a:t>
            </a:r>
            <a:r>
              <a:rPr lang="it-IT" dirty="0" smtClean="0"/>
              <a:t> of </a:t>
            </a:r>
            <a:r>
              <a:rPr lang="it-IT" dirty="0" err="1" smtClean="0"/>
              <a:t>BigData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Images</a:t>
            </a:r>
          </a:p>
          <a:p>
            <a:pPr lvl="1"/>
            <a:r>
              <a:rPr lang="it-IT" dirty="0" err="1" smtClean="0"/>
              <a:t>buildable</a:t>
            </a:r>
            <a:r>
              <a:rPr lang="it-IT" dirty="0" smtClean="0"/>
              <a:t> with Jenkins and SBT</a:t>
            </a:r>
          </a:p>
          <a:p>
            <a:r>
              <a:rPr lang="it-IT" dirty="0" smtClean="0"/>
              <a:t>Scripts to start/stop/</a:t>
            </a:r>
            <a:r>
              <a:rPr lang="it-IT" dirty="0" err="1" smtClean="0"/>
              <a:t>proxy</a:t>
            </a:r>
            <a:r>
              <a:rPr lang="it-IT" dirty="0" smtClean="0"/>
              <a:t> the </a:t>
            </a:r>
            <a:r>
              <a:rPr lang="it-IT" dirty="0" err="1" smtClean="0"/>
              <a:t>Cloud</a:t>
            </a:r>
            <a:endParaRPr lang="it-IT" dirty="0" smtClean="0"/>
          </a:p>
          <a:p>
            <a:r>
              <a:rPr lang="it-IT" dirty="0" smtClean="0"/>
              <a:t>A SBT </a:t>
            </a:r>
            <a:r>
              <a:rPr lang="it-IT" dirty="0" err="1" smtClean="0"/>
              <a:t>Plugin</a:t>
            </a:r>
            <a:r>
              <a:rPr lang="it-IT" dirty="0" smtClean="0"/>
              <a:t> to </a:t>
            </a:r>
            <a:r>
              <a:rPr lang="it-IT" dirty="0" err="1" smtClean="0"/>
              <a:t>support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and Ammonite</a:t>
            </a:r>
          </a:p>
        </p:txBody>
      </p:sp>
    </p:spTree>
    <p:extLst>
      <p:ext uri="{BB962C8B-B14F-4D97-AF65-F5344CB8AC3E}">
        <p14:creationId xmlns:p14="http://schemas.microsoft.com/office/powerpoint/2010/main" val="191306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real</a:t>
            </a:r>
            <a:r>
              <a:rPr lang="it-IT" dirty="0" smtClean="0"/>
              <a:t> life of</a:t>
            </a:r>
            <a:br>
              <a:rPr lang="it-IT" dirty="0" smtClean="0"/>
            </a:br>
            <a:r>
              <a:rPr lang="it-IT" dirty="0" smtClean="0"/>
              <a:t>a </a:t>
            </a:r>
            <a:r>
              <a:rPr lang="it-IT" dirty="0" err="1" smtClean="0"/>
              <a:t>DevOps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25" y="2553913"/>
            <a:ext cx="1931163" cy="193116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719" y="2553913"/>
            <a:ext cx="1931163" cy="193116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140" y="1752868"/>
            <a:ext cx="1524000" cy="1524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78" y="2553913"/>
            <a:ext cx="1931163" cy="193116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140" y="4654073"/>
            <a:ext cx="1731742" cy="13691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010" y="4562683"/>
            <a:ext cx="1480184" cy="146053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2" y="1814220"/>
            <a:ext cx="1524000" cy="1524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882" y="1752868"/>
            <a:ext cx="1524000" cy="1524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485077"/>
            <a:ext cx="1752600" cy="1585154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05627" y="3575572"/>
            <a:ext cx="1802673" cy="584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3200" dirty="0" smtClean="0">
                <a:latin typeface="Arial Black"/>
                <a:cs typeface="Arial Black"/>
              </a:rPr>
              <a:t>HCL</a:t>
            </a:r>
            <a:endParaRPr lang="it-IT" sz="32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4692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35249" y="274638"/>
            <a:ext cx="6308751" cy="1143000"/>
          </a:xfrm>
        </p:spPr>
        <p:txBody>
          <a:bodyPr/>
          <a:lstStyle/>
          <a:p>
            <a:r>
              <a:rPr lang="it-IT" dirty="0" smtClean="0"/>
              <a:t>How </a:t>
            </a:r>
            <a:r>
              <a:rPr lang="it-IT" dirty="0" err="1" smtClean="0"/>
              <a:t>ansible</a:t>
            </a:r>
            <a:r>
              <a:rPr lang="it-IT" dirty="0" smtClean="0"/>
              <a:t> and </a:t>
            </a:r>
            <a:r>
              <a:rPr lang="it-IT" dirty="0" err="1" smtClean="0"/>
              <a:t>terraform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43" y="1691340"/>
            <a:ext cx="4765157" cy="453618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5" y="1691341"/>
            <a:ext cx="4298579" cy="453618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372723" y="6227530"/>
            <a:ext cx="1645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Terraform</a:t>
            </a:r>
            <a:endParaRPr lang="it-IT" sz="28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656120" y="6188635"/>
            <a:ext cx="1295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Ansible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28515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How I </a:t>
            </a:r>
            <a:r>
              <a:rPr lang="it-IT" dirty="0" err="1" smtClean="0"/>
              <a:t>feel</a:t>
            </a:r>
            <a:r>
              <a:rPr lang="it-IT" dirty="0" smtClean="0"/>
              <a:t>  </a:t>
            </a:r>
            <a:r>
              <a:rPr lang="it-IT" dirty="0" err="1" smtClean="0"/>
              <a:t>when</a:t>
            </a:r>
            <a:r>
              <a:rPr lang="it-IT" dirty="0" smtClean="0"/>
              <a:t> I script with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66685" y="5918117"/>
            <a:ext cx="4040188" cy="639762"/>
          </a:xfrm>
        </p:spPr>
        <p:txBody>
          <a:bodyPr/>
          <a:lstStyle/>
          <a:p>
            <a:r>
              <a:rPr lang="it-IT" sz="4800" dirty="0" smtClean="0"/>
              <a:t>   BASH</a:t>
            </a:r>
            <a:endParaRPr lang="it-IT" sz="4800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100" b="1100"/>
          <a:stretch>
            <a:fillRect/>
          </a:stretch>
        </p:blipFill>
        <p:spPr>
          <a:xfrm>
            <a:off x="342170" y="1504802"/>
            <a:ext cx="4040188" cy="3951288"/>
          </a:xfrm>
        </p:spPr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358652" y="5888919"/>
            <a:ext cx="4041775" cy="639762"/>
          </a:xfrm>
        </p:spPr>
        <p:txBody>
          <a:bodyPr/>
          <a:lstStyle/>
          <a:p>
            <a:r>
              <a:rPr lang="it-IT" sz="4400" dirty="0" smtClean="0"/>
              <a:t>     SCALA</a:t>
            </a:r>
            <a:endParaRPr lang="it-IT" sz="4400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l="4281" r="4281"/>
          <a:stretch>
            <a:fillRect/>
          </a:stretch>
        </p:blipFill>
        <p:spPr>
          <a:xfrm>
            <a:off x="4346201" y="1554610"/>
            <a:ext cx="4041775" cy="3951288"/>
          </a:xfrm>
        </p:spPr>
      </p:pic>
    </p:spTree>
    <p:extLst>
      <p:ext uri="{BB962C8B-B14F-4D97-AF65-F5344CB8AC3E}">
        <p14:creationId xmlns:p14="http://schemas.microsoft.com/office/powerpoint/2010/main" val="229708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Bonus slide:</a:t>
            </a:r>
            <a:br>
              <a:rPr lang="it-IT" dirty="0" smtClean="0"/>
            </a:br>
            <a:r>
              <a:rPr lang="it-IT" dirty="0" err="1"/>
              <a:t>O</a:t>
            </a:r>
            <a:r>
              <a:rPr lang="it-IT" dirty="0" err="1" smtClean="0"/>
              <a:t>ther</a:t>
            </a:r>
            <a:r>
              <a:rPr lang="it-IT" dirty="0" smtClean="0"/>
              <a:t> feelings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06905" y="5934488"/>
            <a:ext cx="3181082" cy="639762"/>
          </a:xfrm>
        </p:spPr>
        <p:txBody>
          <a:bodyPr/>
          <a:lstStyle/>
          <a:p>
            <a:r>
              <a:rPr lang="it-IT" sz="4800" dirty="0" smtClean="0"/>
              <a:t>PERL</a:t>
            </a:r>
            <a:endParaRPr lang="it-IT" sz="480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3124200" y="5934488"/>
            <a:ext cx="4041775" cy="639762"/>
          </a:xfrm>
        </p:spPr>
        <p:txBody>
          <a:bodyPr/>
          <a:lstStyle/>
          <a:p>
            <a:r>
              <a:rPr lang="it-IT" sz="4400" dirty="0" smtClean="0"/>
              <a:t>   PYTHON</a:t>
            </a:r>
            <a:endParaRPr lang="it-IT" sz="4400" dirty="0"/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924" b="924"/>
          <a:stretch>
            <a:fillRect/>
          </a:stretch>
        </p:blipFill>
        <p:spPr>
          <a:xfrm>
            <a:off x="0" y="2209198"/>
            <a:ext cx="3632897" cy="3551564"/>
          </a:xfr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653" y="2209197"/>
            <a:ext cx="2365667" cy="353696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491" y="2197663"/>
            <a:ext cx="3109802" cy="3548500"/>
          </a:xfrm>
          <a:prstGeom prst="rect">
            <a:avLst/>
          </a:prstGeom>
        </p:spPr>
      </p:pic>
      <p:sp>
        <p:nvSpPr>
          <p:cNvPr id="8" name="Segnaposto testo 4"/>
          <p:cNvSpPr txBox="1">
            <a:spLocks/>
          </p:cNvSpPr>
          <p:nvPr/>
        </p:nvSpPr>
        <p:spPr>
          <a:xfrm>
            <a:off x="6035686" y="5934488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400" dirty="0" smtClean="0"/>
              <a:t>   RUBY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5638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3" y="420891"/>
            <a:ext cx="1000750" cy="82561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932251" y="690725"/>
            <a:ext cx="297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9" y="1417638"/>
            <a:ext cx="6442118" cy="5344509"/>
          </a:xfrm>
          <a:prstGeom prst="rect">
            <a:avLst/>
          </a:prstGeom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3215304" y="162715"/>
            <a:ext cx="4078461" cy="73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+mj-cs"/>
              </a:defRPr>
            </a:lvl1pPr>
          </a:lstStyle>
          <a:p>
            <a:r>
              <a:rPr lang="it-IT" dirty="0" err="1" smtClean="0"/>
              <a:t>Introducing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734" y="1546411"/>
            <a:ext cx="2024529" cy="202452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7469024" y="3600823"/>
            <a:ext cx="121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by Li </a:t>
            </a:r>
            <a:r>
              <a:rPr lang="it-IT" dirty="0" err="1" smtClean="0"/>
              <a:t>Haoyi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6988734" y="4467411"/>
            <a:ext cx="18301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err="1" smtClean="0"/>
              <a:t>Used</a:t>
            </a:r>
            <a:r>
              <a:rPr lang="it-IT" sz="2800" dirty="0" smtClean="0"/>
              <a:t> </a:t>
            </a:r>
            <a:r>
              <a:rPr lang="it-IT" sz="2800" dirty="0" err="1" smtClean="0"/>
              <a:t>as</a:t>
            </a:r>
            <a:endParaRPr lang="it-IT" sz="2800" dirty="0" smtClean="0"/>
          </a:p>
          <a:p>
            <a:pPr algn="ctr"/>
            <a:r>
              <a:rPr lang="it-IT" sz="2800" dirty="0" smtClean="0"/>
              <a:t>REPL in </a:t>
            </a:r>
          </a:p>
          <a:p>
            <a:pPr algn="ctr"/>
            <a:r>
              <a:rPr lang="it-IT" sz="2800" dirty="0" err="1" smtClean="0"/>
              <a:t>Dotty</a:t>
            </a:r>
            <a:endParaRPr lang="it-IT" sz="2800" dirty="0" smtClean="0"/>
          </a:p>
          <a:p>
            <a:pPr algn="ctr"/>
            <a:r>
              <a:rPr lang="it-IT" sz="2800" dirty="0" smtClean="0"/>
              <a:t>(Scala 3.0)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426924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65461"/>
            <a:ext cx="5915212" cy="1143000"/>
          </a:xfrm>
        </p:spPr>
        <p:txBody>
          <a:bodyPr/>
          <a:lstStyle/>
          <a:p>
            <a:r>
              <a:rPr lang="it-IT" dirty="0" smtClean="0"/>
              <a:t>Ammonite</a:t>
            </a:r>
            <a:br>
              <a:rPr lang="it-IT" dirty="0" smtClean="0"/>
            </a:br>
            <a:r>
              <a:rPr lang="it-IT" dirty="0" smtClean="0"/>
              <a:t>Scripting </a:t>
            </a:r>
            <a:r>
              <a:rPr lang="it-IT" dirty="0" err="1" smtClean="0"/>
              <a:t>features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376"/>
            <a:ext cx="9144000" cy="56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Interactive Shell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4" y="1654356"/>
            <a:ext cx="7568594" cy="486393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242" y="3127627"/>
            <a:ext cx="4631335" cy="362389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21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4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Shell-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safe</a:t>
            </a:r>
            <a:r>
              <a:rPr lang="it-IT" dirty="0" smtClean="0"/>
              <a:t> </a:t>
            </a:r>
            <a:r>
              <a:rPr lang="it-IT" dirty="0" err="1" smtClean="0"/>
              <a:t>pipelines</a:t>
            </a:r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17" y="1660564"/>
            <a:ext cx="7463377" cy="496653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0"/>
            <a:ext cx="9144000" cy="65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1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259768" y="223838"/>
            <a:ext cx="6884232" cy="1143000"/>
          </a:xfrm>
        </p:spPr>
        <p:txBody>
          <a:bodyPr>
            <a:normAutofit/>
          </a:bodyPr>
          <a:lstStyle/>
          <a:p>
            <a:r>
              <a:rPr lang="it-IT" sz="3200" dirty="0" err="1" smtClean="0"/>
              <a:t>Let's</a:t>
            </a:r>
            <a:r>
              <a:rPr lang="it-IT" sz="3200" dirty="0" smtClean="0"/>
              <a:t> do </a:t>
            </a:r>
            <a:br>
              <a:rPr lang="it-IT" sz="3200" dirty="0" smtClean="0"/>
            </a:br>
            <a:r>
              <a:rPr lang="it-IT" sz="3200" dirty="0" smtClean="0"/>
              <a:t>Big Data in the </a:t>
            </a:r>
            <a:r>
              <a:rPr lang="it-IT" sz="3200" dirty="0" err="1" smtClean="0"/>
              <a:t>Cloud</a:t>
            </a:r>
            <a:endParaRPr lang="it-IT" sz="3200" dirty="0"/>
          </a:p>
        </p:txBody>
      </p:sp>
      <p:pic>
        <p:nvPicPr>
          <p:cNvPr id="6" name="Immagine 5" descr="Scal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00" y="5590532"/>
            <a:ext cx="2438400" cy="9144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47" y="2694932"/>
            <a:ext cx="6995228" cy="2914678"/>
          </a:xfrm>
          <a:prstGeom prst="rect">
            <a:avLst/>
          </a:prstGeom>
        </p:spPr>
      </p:pic>
      <p:pic>
        <p:nvPicPr>
          <p:cNvPr id="7" name="Immagine 6" descr="spa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00" y="1366838"/>
            <a:ext cx="2647950" cy="2055003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64" y="5336532"/>
            <a:ext cx="3151268" cy="139916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50" y="1516328"/>
            <a:ext cx="2531525" cy="14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Easy Access to </a:t>
            </a:r>
            <a:r>
              <a:rPr lang="it-IT" dirty="0" err="1" smtClean="0"/>
              <a:t>Cloud</a:t>
            </a:r>
            <a:r>
              <a:rPr lang="it-IT" dirty="0" smtClean="0"/>
              <a:t> Libraries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5" y="1677372"/>
            <a:ext cx="7556282" cy="49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5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870864" cy="1143000"/>
          </a:xfrm>
        </p:spPr>
        <p:txBody>
          <a:bodyPr/>
          <a:lstStyle/>
          <a:p>
            <a:r>
              <a:rPr lang="it-IT" dirty="0" smtClean="0"/>
              <a:t>How a </a:t>
            </a:r>
            <a:r>
              <a:rPr lang="it-IT" dirty="0" err="1" smtClean="0"/>
              <a:t>DevOps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DevEnv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6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5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123129"/>
            <a:ext cx="5562600" cy="1143000"/>
          </a:xfrm>
        </p:spPr>
        <p:txBody>
          <a:bodyPr/>
          <a:lstStyle/>
          <a:p>
            <a:r>
              <a:rPr lang="it-IT" dirty="0" err="1" smtClean="0"/>
              <a:t>Developing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with </a:t>
            </a:r>
            <a:r>
              <a:rPr lang="it-IT" dirty="0" err="1" smtClean="0"/>
              <a:t>ease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129"/>
            <a:ext cx="9187276" cy="56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3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Ammonite </a:t>
            </a:r>
            <a:br>
              <a:rPr lang="it-IT" dirty="0" smtClean="0"/>
            </a:br>
            <a:r>
              <a:rPr lang="it-IT" dirty="0" err="1" smtClean="0"/>
              <a:t>within</a:t>
            </a:r>
            <a:r>
              <a:rPr lang="it-IT" dirty="0" smtClean="0"/>
              <a:t> </a:t>
            </a:r>
            <a:r>
              <a:rPr lang="it-IT" dirty="0" err="1" smtClean="0"/>
              <a:t>Atom</a:t>
            </a:r>
            <a:endParaRPr lang="it-IT" dirty="0"/>
          </a:p>
        </p:txBody>
      </p:sp>
      <p:pic>
        <p:nvPicPr>
          <p:cNvPr id="2" name="ammonite-in-edi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232" y="1580030"/>
            <a:ext cx="8307294" cy="46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Ammonite &amp; SBT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457200" y="1341912"/>
            <a:ext cx="8229600" cy="4525963"/>
          </a:xfrm>
        </p:spPr>
        <p:txBody>
          <a:bodyPr/>
          <a:lstStyle/>
          <a:p>
            <a:r>
              <a:rPr lang="it-IT" dirty="0" smtClean="0"/>
              <a:t>SBT </a:t>
            </a:r>
            <a:r>
              <a:rPr lang="it-IT" dirty="0" err="1" smtClean="0"/>
              <a:t>provides</a:t>
            </a:r>
            <a:r>
              <a:rPr lang="it-IT" dirty="0" smtClean="0"/>
              <a:t> </a:t>
            </a:r>
            <a:endParaRPr lang="it-IT" dirty="0"/>
          </a:p>
          <a:p>
            <a:pPr lvl="1"/>
            <a:r>
              <a:rPr lang="it-IT" dirty="0" err="1" smtClean="0"/>
              <a:t>launch</a:t>
            </a:r>
            <a:endParaRPr lang="it-IT" dirty="0" smtClean="0"/>
          </a:p>
          <a:p>
            <a:pPr lvl="1"/>
            <a:r>
              <a:rPr lang="it-IT" dirty="0" err="1" smtClean="0"/>
              <a:t>command</a:t>
            </a:r>
            <a:r>
              <a:rPr lang="it-IT" dirty="0" smtClean="0"/>
              <a:t> line</a:t>
            </a:r>
          </a:p>
          <a:p>
            <a:pPr lvl="1"/>
            <a:r>
              <a:rPr lang="it-IT" dirty="0" err="1" smtClean="0"/>
              <a:t>configuration</a:t>
            </a:r>
            <a:endParaRPr lang="it-IT" dirty="0" smtClean="0"/>
          </a:p>
          <a:p>
            <a:pPr lvl="1"/>
            <a:r>
              <a:rPr lang="it-IT" dirty="0" err="1" smtClean="0"/>
              <a:t>macros</a:t>
            </a: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381"/>
            <a:ext cx="9144000" cy="274561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597" y="1568306"/>
            <a:ext cx="4777121" cy="20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8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26469" y="274638"/>
            <a:ext cx="6183059" cy="1143000"/>
          </a:xfrm>
        </p:spPr>
        <p:txBody>
          <a:bodyPr/>
          <a:lstStyle/>
          <a:p>
            <a:r>
              <a:rPr lang="it-IT" dirty="0" smtClean="0"/>
              <a:t>Three Ammonite scripts to </a:t>
            </a:r>
            <a:r>
              <a:rPr lang="it-IT" dirty="0" err="1" smtClean="0"/>
              <a:t>rule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all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r="34493"/>
          <a:stretch/>
        </p:blipFill>
        <p:spPr>
          <a:xfrm>
            <a:off x="218093" y="1787884"/>
            <a:ext cx="2655641" cy="47879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/>
          <a:srcRect r="39818"/>
          <a:stretch/>
        </p:blipFill>
        <p:spPr>
          <a:xfrm>
            <a:off x="3079003" y="1800712"/>
            <a:ext cx="2613104" cy="47879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5"/>
          <a:srcRect r="60558"/>
          <a:stretch/>
        </p:blipFill>
        <p:spPr>
          <a:xfrm>
            <a:off x="5914078" y="1800712"/>
            <a:ext cx="2899571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0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Ammonite-in-SBT</a:t>
            </a:r>
            <a:br>
              <a:rPr lang="it-IT" dirty="0" smtClean="0"/>
            </a:br>
            <a:r>
              <a:rPr lang="it-IT" dirty="0" smtClean="0"/>
              <a:t>in </a:t>
            </a:r>
            <a:r>
              <a:rPr lang="it-IT" dirty="0" err="1" smtClean="0"/>
              <a:t>action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5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8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Security, security...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730"/>
            <a:ext cx="9144000" cy="436302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21567" y="6086458"/>
            <a:ext cx="8785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 smtClean="0"/>
              <a:t>Proxying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ports</a:t>
            </a:r>
            <a:r>
              <a:rPr lang="it-IT" sz="3600" b="1" dirty="0" smtClean="0"/>
              <a:t> to </a:t>
            </a:r>
            <a:r>
              <a:rPr lang="it-IT" sz="3600" b="1" dirty="0" err="1" smtClean="0"/>
              <a:t>access</a:t>
            </a:r>
            <a:r>
              <a:rPr lang="it-IT" sz="3600" b="1" dirty="0" smtClean="0"/>
              <a:t> to </a:t>
            </a:r>
            <a:r>
              <a:rPr lang="it-IT" sz="3600" b="1" dirty="0" err="1" smtClean="0"/>
              <a:t>internal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services</a:t>
            </a:r>
            <a:r>
              <a:rPr lang="it-IT" sz="3600" b="1" dirty="0" smtClean="0"/>
              <a:t>.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208538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aws</a:t>
            </a:r>
            <a:r>
              <a:rPr lang="it-IT" dirty="0" smtClean="0"/>
              <a:t> &amp; </a:t>
            </a:r>
            <a:r>
              <a:rPr lang="it-IT" dirty="0" err="1" smtClean="0"/>
              <a:t>awssh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128"/>
            <a:ext cx="9144000" cy="488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38824" y="274638"/>
            <a:ext cx="6305176" cy="1143000"/>
          </a:xfrm>
        </p:spPr>
        <p:txBody>
          <a:bodyPr/>
          <a:lstStyle/>
          <a:p>
            <a:r>
              <a:rPr lang="it-IT" dirty="0" smtClean="0"/>
              <a:t>Building Images</a:t>
            </a:r>
            <a:br>
              <a:rPr lang="it-IT" dirty="0" smtClean="0"/>
            </a:br>
            <a:r>
              <a:rPr lang="it-IT" dirty="0" smtClean="0"/>
              <a:t>with SBT</a:t>
            </a:r>
            <a:endParaRPr lang="it-IT" dirty="0"/>
          </a:p>
        </p:txBody>
      </p:sp>
      <p:pic>
        <p:nvPicPr>
          <p:cNvPr id="4" name="Immagine 3" descr="hierarch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5" y="1695348"/>
            <a:ext cx="6088137" cy="499829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510" y="1949348"/>
            <a:ext cx="1961760" cy="9379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157" y="3768762"/>
            <a:ext cx="4130489" cy="53130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79270"/>
            <a:ext cx="3003176" cy="552532"/>
          </a:xfrm>
          <a:prstGeom prst="rect">
            <a:avLst/>
          </a:prstGeom>
        </p:spPr>
      </p:pic>
      <p:cxnSp>
        <p:nvCxnSpPr>
          <p:cNvPr id="10" name="Connettore 2 9"/>
          <p:cNvCxnSpPr/>
          <p:nvPr/>
        </p:nvCxnSpPr>
        <p:spPr>
          <a:xfrm flipV="1">
            <a:off x="1045883" y="5744717"/>
            <a:ext cx="747059" cy="216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>
            <a:off x="5498353" y="4300070"/>
            <a:ext cx="971175" cy="19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5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6700" y="540230"/>
            <a:ext cx="7683500" cy="1143000"/>
          </a:xfrm>
        </p:spPr>
        <p:txBody>
          <a:bodyPr/>
          <a:lstStyle/>
          <a:p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could</a:t>
            </a:r>
            <a:r>
              <a:rPr lang="it-IT" dirty="0" smtClean="0"/>
              <a:t> do</a:t>
            </a:r>
            <a:br>
              <a:rPr lang="it-IT" dirty="0" smtClean="0"/>
            </a:br>
            <a:r>
              <a:rPr lang="it-IT" dirty="0" err="1" smtClean="0"/>
              <a:t>things</a:t>
            </a:r>
            <a:r>
              <a:rPr lang="it-IT" dirty="0" smtClean="0"/>
              <a:t> in the easy way...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7" y="2052230"/>
            <a:ext cx="4064000" cy="9779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54" y="4993298"/>
            <a:ext cx="4166776" cy="146563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20" y="3407587"/>
            <a:ext cx="5196905" cy="1249856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4370445" y="2429682"/>
            <a:ext cx="338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Cloudera</a:t>
            </a:r>
            <a:r>
              <a:rPr lang="it-IT" sz="2800" dirty="0" smtClean="0"/>
              <a:t> </a:t>
            </a:r>
            <a:r>
              <a:rPr lang="it-IT" sz="2800" dirty="0"/>
              <a:t>D</a:t>
            </a:r>
            <a:r>
              <a:rPr lang="it-IT" sz="2800" dirty="0" smtClean="0"/>
              <a:t>istribution</a:t>
            </a:r>
            <a:endParaRPr lang="it-IT" sz="2800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576988" y="3807641"/>
            <a:ext cx="121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DC/OS</a:t>
            </a:r>
            <a:endParaRPr lang="it-IT" sz="28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4942572" y="5616864"/>
            <a:ext cx="1265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Ambari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6443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wrong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Dockerfile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Why</a:t>
            </a:r>
            <a:r>
              <a:rPr lang="it-IT" dirty="0" smtClean="0"/>
              <a:t> do I </a:t>
            </a:r>
            <a:r>
              <a:rPr lang="it-IT" dirty="0" err="1" smtClean="0"/>
              <a:t>need</a:t>
            </a:r>
            <a:r>
              <a:rPr lang="it-IT" dirty="0" smtClean="0"/>
              <a:t> SBT to </a:t>
            </a:r>
            <a:r>
              <a:rPr lang="it-IT" dirty="0" err="1" smtClean="0"/>
              <a:t>build</a:t>
            </a:r>
            <a:r>
              <a:rPr lang="it-IT" dirty="0" smtClean="0"/>
              <a:t> images?</a:t>
            </a:r>
          </a:p>
          <a:p>
            <a:r>
              <a:rPr lang="it-IT" dirty="0" smtClean="0"/>
              <a:t>No </a:t>
            </a:r>
            <a:r>
              <a:rPr lang="it-IT" dirty="0" err="1" smtClean="0"/>
              <a:t>preprocessing</a:t>
            </a:r>
            <a:r>
              <a:rPr lang="it-IT" dirty="0" smtClean="0"/>
              <a:t> </a:t>
            </a:r>
            <a:r>
              <a:rPr lang="it-IT" dirty="0" err="1" smtClean="0"/>
              <a:t>available</a:t>
            </a:r>
            <a:endParaRPr lang="it-IT" dirty="0" smtClean="0"/>
          </a:p>
          <a:p>
            <a:pPr lvl="1"/>
            <a:r>
              <a:rPr lang="it-IT" dirty="0" smtClean="0"/>
              <a:t>download</a:t>
            </a:r>
          </a:p>
          <a:p>
            <a:pPr lvl="1"/>
            <a:r>
              <a:rPr lang="it-IT" dirty="0" err="1" smtClean="0"/>
              <a:t>move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  <a:r>
              <a:rPr lang="it-IT" dirty="0" err="1" smtClean="0"/>
              <a:t>around</a:t>
            </a:r>
            <a:endParaRPr lang="it-IT" dirty="0" smtClean="0"/>
          </a:p>
          <a:p>
            <a:r>
              <a:rPr lang="it-IT" dirty="0"/>
              <a:t>No </a:t>
            </a: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smtClean="0"/>
              <a:t>containers</a:t>
            </a:r>
          </a:p>
          <a:p>
            <a:r>
              <a:rPr lang="it-IT" dirty="0" smtClean="0"/>
              <a:t>No </a:t>
            </a:r>
            <a:r>
              <a:rPr lang="it-IT" dirty="0" err="1" smtClean="0"/>
              <a:t>builds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containers</a:t>
            </a:r>
          </a:p>
          <a:p>
            <a:r>
              <a:rPr lang="it-IT" dirty="0" smtClean="0"/>
              <a:t>No </a:t>
            </a:r>
            <a:r>
              <a:rPr lang="it-IT" dirty="0" err="1" smtClean="0"/>
              <a:t>configuration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endParaRPr lang="it-IT" dirty="0" smtClean="0"/>
          </a:p>
          <a:p>
            <a:r>
              <a:rPr lang="it-IT" dirty="0" smtClean="0"/>
              <a:t>No </a:t>
            </a:r>
            <a:r>
              <a:rPr lang="it-IT" dirty="0" err="1" smtClean="0"/>
              <a:t>profiles</a:t>
            </a:r>
            <a:endParaRPr lang="it-IT" dirty="0" smtClean="0"/>
          </a:p>
          <a:p>
            <a:endParaRPr lang="it-IT" dirty="0" smtClean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88096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28789" y="26893"/>
            <a:ext cx="5562600" cy="1143000"/>
          </a:xfrm>
        </p:spPr>
        <p:txBody>
          <a:bodyPr/>
          <a:lstStyle/>
          <a:p>
            <a:r>
              <a:rPr lang="it-IT" dirty="0" smtClean="0"/>
              <a:t>Building with SBT-DOCKER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717"/>
            <a:ext cx="9144000" cy="58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MosaicoDocker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SBT </a:t>
            </a:r>
            <a:r>
              <a:rPr lang="it-IT" dirty="0" err="1" smtClean="0"/>
              <a:t>Plugin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>
          <a:xfrm>
            <a:off x="443753" y="1643250"/>
            <a:ext cx="4038600" cy="4525963"/>
          </a:xfrm>
        </p:spPr>
        <p:txBody>
          <a:bodyPr/>
          <a:lstStyle/>
          <a:p>
            <a:r>
              <a:rPr lang="it-IT" dirty="0" err="1" smtClean="0"/>
              <a:t>Extends</a:t>
            </a:r>
            <a:r>
              <a:rPr lang="it-IT" dirty="0" smtClean="0"/>
              <a:t> SBT-DOCKER</a:t>
            </a:r>
          </a:p>
          <a:p>
            <a:r>
              <a:rPr lang="it-IT" dirty="0" smtClean="0"/>
              <a:t>Model </a:t>
            </a:r>
            <a:r>
              <a:rPr lang="it-IT" dirty="0" err="1" smtClean="0"/>
              <a:t>dependencies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containers</a:t>
            </a:r>
          </a:p>
          <a:p>
            <a:r>
              <a:rPr lang="it-IT" dirty="0" smtClean="0"/>
              <a:t>Can </a:t>
            </a:r>
            <a:r>
              <a:rPr lang="it-IT" dirty="0"/>
              <a:t>script </a:t>
            </a:r>
            <a:r>
              <a:rPr lang="it-IT" dirty="0" err="1"/>
              <a:t>Dockerfile</a:t>
            </a:r>
            <a:r>
              <a:rPr lang="it-IT" dirty="0"/>
              <a:t> generation in </a:t>
            </a:r>
            <a:r>
              <a:rPr lang="it-IT" dirty="0" smtClean="0"/>
              <a:t>scala</a:t>
            </a:r>
          </a:p>
          <a:p>
            <a:r>
              <a:rPr lang="it-IT" dirty="0" err="1" smtClean="0"/>
              <a:t>External</a:t>
            </a:r>
            <a:r>
              <a:rPr lang="it-IT" dirty="0" smtClean="0"/>
              <a:t> </a:t>
            </a:r>
            <a:r>
              <a:rPr lang="it-IT" dirty="0" err="1" smtClean="0"/>
              <a:t>configuration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Downloading of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  <a:r>
              <a:rPr lang="it-IT" dirty="0" err="1" smtClean="0"/>
              <a:t>before</a:t>
            </a:r>
            <a:r>
              <a:rPr lang="it-IT" dirty="0" smtClean="0"/>
              <a:t> building the image</a:t>
            </a:r>
          </a:p>
          <a:p>
            <a:r>
              <a:rPr lang="it-IT" dirty="0" err="1" smtClean="0"/>
              <a:t>Ability</a:t>
            </a:r>
            <a:r>
              <a:rPr lang="it-IT" dirty="0" smtClean="0"/>
              <a:t> to compile and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r>
              <a:rPr lang="it-IT" dirty="0" err="1" smtClean="0"/>
              <a:t>packages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images</a:t>
            </a:r>
            <a:endParaRPr lang="it-IT" dirty="0"/>
          </a:p>
          <a:p>
            <a:r>
              <a:rPr lang="it-IT" dirty="0" smtClean="0"/>
              <a:t>Smart "</a:t>
            </a:r>
            <a:r>
              <a:rPr lang="it-IT" dirty="0" err="1" smtClean="0"/>
              <a:t>unpacking</a:t>
            </a:r>
            <a:r>
              <a:rPr lang="it-IT" dirty="0" smtClean="0"/>
              <a:t>" of </a:t>
            </a:r>
            <a:r>
              <a:rPr lang="it-IT" dirty="0" err="1" smtClean="0"/>
              <a:t>archives</a:t>
            </a:r>
            <a:r>
              <a:rPr lang="it-IT" dirty="0" smtClean="0"/>
              <a:t> (</a:t>
            </a:r>
            <a:r>
              <a:rPr lang="it-IT" dirty="0" err="1" smtClean="0"/>
              <a:t>removing</a:t>
            </a:r>
            <a:r>
              <a:rPr lang="it-IT" dirty="0" smtClean="0"/>
              <a:t> </a:t>
            </a:r>
            <a:r>
              <a:rPr lang="it-IT" dirty="0" err="1" smtClean="0"/>
              <a:t>unnecessary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)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21174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274638"/>
            <a:ext cx="6019800" cy="1143000"/>
          </a:xfrm>
        </p:spPr>
        <p:txBody>
          <a:bodyPr/>
          <a:lstStyle/>
          <a:p>
            <a:r>
              <a:rPr lang="it-IT" dirty="0" err="1" smtClean="0"/>
              <a:t>Four</a:t>
            </a:r>
            <a:r>
              <a:rPr lang="it-IT" dirty="0" smtClean="0"/>
              <a:t> </a:t>
            </a:r>
            <a:r>
              <a:rPr lang="it-IT" dirty="0" err="1" smtClean="0"/>
              <a:t>Steps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to the </a:t>
            </a:r>
            <a:r>
              <a:rPr lang="it-IT" dirty="0" err="1" smtClean="0"/>
              <a:t>Enlightment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4" y="1708172"/>
            <a:ext cx="2284244" cy="159265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033" y="1762692"/>
            <a:ext cx="1445249" cy="1583993"/>
          </a:xfrm>
          <a:prstGeom prst="rect">
            <a:avLst/>
          </a:prstGeom>
        </p:spPr>
      </p:pic>
      <p:pic>
        <p:nvPicPr>
          <p:cNvPr id="8" name="Immagine 7" descr="hierarch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5" y="4255092"/>
            <a:ext cx="2569883" cy="2109848"/>
          </a:xfrm>
          <a:prstGeom prst="rect">
            <a:avLst/>
          </a:prstGeom>
        </p:spPr>
      </p:pic>
      <p:pic>
        <p:nvPicPr>
          <p:cNvPr id="9" name="Immagine 8" descr="deplo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86" y="3879264"/>
            <a:ext cx="2114177" cy="21970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60725" y="1895807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1</a:t>
            </a:r>
            <a:endParaRPr lang="it-IT" sz="40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434971" y="1895807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2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160725" y="4255092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3</a:t>
            </a:r>
            <a:endParaRPr lang="it-IT" sz="40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344684" y="4269878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4</a:t>
            </a:r>
            <a:endParaRPr lang="it-IT" sz="40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260013" y="3200310"/>
            <a:ext cx="20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latin typeface="Courier New"/>
                <a:cs typeface="Courier New"/>
              </a:rPr>
              <a:t>terraform</a:t>
            </a:r>
            <a:endParaRPr lang="it-IT" sz="2400" b="1" dirty="0">
              <a:latin typeface="Courier New"/>
              <a:cs typeface="Courier New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6259214" y="3135764"/>
            <a:ext cx="20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latin typeface="Courier New"/>
                <a:cs typeface="Courier New"/>
              </a:rPr>
              <a:t>ansible</a:t>
            </a:r>
            <a:endParaRPr lang="it-IT" sz="2400" b="1" dirty="0">
              <a:latin typeface="Courier New"/>
              <a:cs typeface="Courier New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1497382" y="6269693"/>
            <a:ext cx="1658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latin typeface="Courier New"/>
                <a:cs typeface="Courier New"/>
              </a:rPr>
              <a:t>jenkins</a:t>
            </a:r>
            <a:r>
              <a:rPr lang="it-IT" sz="2400" b="1" dirty="0" smtClean="0">
                <a:latin typeface="Courier New"/>
                <a:cs typeface="Courier New"/>
              </a:rPr>
              <a:t> </a:t>
            </a:r>
            <a:endParaRPr lang="it-IT" sz="2400" b="1" dirty="0">
              <a:latin typeface="Courier New"/>
              <a:cs typeface="Courier New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463" y="1747974"/>
            <a:ext cx="1229430" cy="1578179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5475286" y="6245231"/>
            <a:ext cx="246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latin typeface="Courier New"/>
                <a:cs typeface="Courier New"/>
              </a:rPr>
              <a:t>swarm</a:t>
            </a:r>
            <a:r>
              <a:rPr lang="it-IT" sz="2400" b="1" dirty="0" smtClean="0">
                <a:latin typeface="Courier New"/>
                <a:cs typeface="Courier New"/>
              </a:rPr>
              <a:t> </a:t>
            </a:r>
            <a:r>
              <a:rPr lang="it-IT" sz="2400" b="1" dirty="0" err="1" smtClean="0">
                <a:latin typeface="Courier New"/>
                <a:cs typeface="Courier New"/>
              </a:rPr>
              <a:t>deploy</a:t>
            </a:r>
            <a:endParaRPr lang="it-IT" sz="2400" b="1" dirty="0">
              <a:latin typeface="Courier New"/>
              <a:cs typeface="Courier New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8"/>
          <a:srcRect l="35906" r="36404"/>
          <a:stretch/>
        </p:blipFill>
        <p:spPr>
          <a:xfrm>
            <a:off x="6472904" y="1997200"/>
            <a:ext cx="1105759" cy="10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7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1: building the </a:t>
            </a:r>
            <a:r>
              <a:rPr lang="it-IT" dirty="0" err="1" smtClean="0"/>
              <a:t>cloud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910" y="2336946"/>
            <a:ext cx="4663890" cy="325182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4" y="2219213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733428" y="2219213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33428" y="5914008"/>
            <a:ext cx="6270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 smtClean="0"/>
              <a:t>Actually</a:t>
            </a:r>
            <a:r>
              <a:rPr lang="it-IT" sz="4000" dirty="0" smtClean="0"/>
              <a:t>: </a:t>
            </a:r>
            <a:r>
              <a:rPr lang="it-IT" sz="4000" dirty="0" err="1" smtClean="0"/>
              <a:t>creating</a:t>
            </a:r>
            <a:r>
              <a:rPr lang="it-IT" sz="4000" dirty="0" smtClean="0"/>
              <a:t> the </a:t>
            </a:r>
            <a:r>
              <a:rPr lang="it-IT" sz="4000" dirty="0" err="1" smtClean="0"/>
              <a:t>VMs</a:t>
            </a:r>
            <a:r>
              <a:rPr lang="it-IT" sz="4000" dirty="0" smtClean="0"/>
              <a:t>....</a:t>
            </a:r>
            <a:endParaRPr lang="it-IT" sz="40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03" y="3624127"/>
            <a:ext cx="1935049" cy="175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8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Cloud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6" y="1320800"/>
            <a:ext cx="81153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7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35249" y="159189"/>
            <a:ext cx="6308751" cy="1143000"/>
          </a:xfrm>
        </p:spPr>
        <p:txBody>
          <a:bodyPr/>
          <a:lstStyle/>
          <a:p>
            <a:r>
              <a:rPr lang="it-IT" dirty="0" err="1" smtClean="0"/>
              <a:t>Terraform</a:t>
            </a:r>
            <a:r>
              <a:rPr lang="it-IT" dirty="0"/>
              <a:t> </a:t>
            </a:r>
            <a:r>
              <a:rPr lang="it-IT" dirty="0" smtClean="0"/>
              <a:t>in Action</a:t>
            </a:r>
            <a:endParaRPr lang="it-IT" dirty="0"/>
          </a:p>
        </p:txBody>
      </p:sp>
      <p:pic>
        <p:nvPicPr>
          <p:cNvPr id="4" name="mosaico2-terrafor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194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4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/>
              <a:t> </a:t>
            </a:r>
            <a:r>
              <a:rPr lang="it-IT" dirty="0" smtClean="0"/>
              <a:t>2 </a:t>
            </a:r>
            <a:r>
              <a:rPr lang="it-IT" dirty="0" err="1" smtClean="0"/>
              <a:t>Deploying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27" y="1927465"/>
            <a:ext cx="5243844" cy="36561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4" y="3645010"/>
            <a:ext cx="2962052" cy="234185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5"/>
          <a:srcRect l="35906" r="36404"/>
          <a:stretch/>
        </p:blipFill>
        <p:spPr>
          <a:xfrm>
            <a:off x="4489873" y="3689833"/>
            <a:ext cx="1728667" cy="161553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3" y="2374781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583887" y="2374781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989" y="2075958"/>
            <a:ext cx="1544062" cy="169229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0" y="3200400"/>
            <a:ext cx="3683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3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3124199" y="274638"/>
            <a:ext cx="5843399" cy="1143000"/>
          </a:xfrm>
        </p:spPr>
        <p:txBody>
          <a:bodyPr/>
          <a:lstStyle/>
          <a:p>
            <a:r>
              <a:rPr lang="it-IT" dirty="0" err="1" smtClean="0"/>
              <a:t>Deploy</a:t>
            </a:r>
            <a:r>
              <a:rPr lang="it-IT" dirty="0" smtClean="0"/>
              <a:t> the </a:t>
            </a:r>
            <a:r>
              <a:rPr lang="it-IT" dirty="0" err="1" smtClean="0"/>
              <a:t>Swarm</a:t>
            </a:r>
            <a:r>
              <a:rPr lang="it-IT" dirty="0" smtClean="0"/>
              <a:t> with </a:t>
            </a:r>
            <a:r>
              <a:rPr lang="it-IT" dirty="0" err="1" smtClean="0"/>
              <a:t>Ansible</a:t>
            </a:r>
            <a:endParaRPr lang="it-IT" dirty="0"/>
          </a:p>
        </p:txBody>
      </p:sp>
      <p:pic>
        <p:nvPicPr>
          <p:cNvPr id="2" name="mosaico2a-ansib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2955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3. Building </a:t>
            </a:r>
            <a:br>
              <a:rPr lang="it-IT" dirty="0" smtClean="0"/>
            </a:br>
            <a:r>
              <a:rPr lang="it-IT" dirty="0" err="1" smtClean="0"/>
              <a:t>Docker</a:t>
            </a:r>
            <a:r>
              <a:rPr lang="it-IT" dirty="0" smtClean="0"/>
              <a:t> Images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67" y="1537166"/>
            <a:ext cx="3978406" cy="436033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34" y="1838842"/>
            <a:ext cx="2511777" cy="120091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13" y="3039759"/>
            <a:ext cx="2260121" cy="29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2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things</a:t>
            </a:r>
            <a:r>
              <a:rPr lang="it-IT" dirty="0" smtClean="0"/>
              <a:t>...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sell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1230" r="11230"/>
          <a:stretch>
            <a:fillRect/>
          </a:stretch>
        </p:blipFill>
        <p:spPr/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t="1119" b="11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369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Preparing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4" y="1718609"/>
            <a:ext cx="4027670" cy="241972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22" y="1718610"/>
            <a:ext cx="3976110" cy="241972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705" y="4801509"/>
            <a:ext cx="6405456" cy="126325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706" y="4323978"/>
            <a:ext cx="5289176" cy="82527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4588" y="5133438"/>
            <a:ext cx="5146213" cy="1148109"/>
          </a:xfrm>
          <a:prstGeom prst="rect">
            <a:avLst/>
          </a:prstGeom>
        </p:spPr>
      </p:pic>
      <p:sp>
        <p:nvSpPr>
          <p:cNvPr id="13" name="Freccia su 12"/>
          <p:cNvSpPr/>
          <p:nvPr/>
        </p:nvSpPr>
        <p:spPr>
          <a:xfrm>
            <a:off x="1180353" y="3466353"/>
            <a:ext cx="484632" cy="146038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79294" y="3410040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1</a:t>
            </a:r>
            <a:endParaRPr lang="it-IT" sz="400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4539022" y="3407190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2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8444060" y="4452998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3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414974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Create a Jenkins Job to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10" y="1844401"/>
            <a:ext cx="6603890" cy="501359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4401"/>
            <a:ext cx="2483027" cy="4168587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444060" y="1957821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432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Building Images with Jenkins</a:t>
            </a:r>
            <a:endParaRPr lang="it-IT" dirty="0"/>
          </a:p>
        </p:txBody>
      </p:sp>
      <p:pic>
        <p:nvPicPr>
          <p:cNvPr id="4" name="jenki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972" y="1446959"/>
            <a:ext cx="8650848" cy="486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Final</a:t>
            </a:r>
            <a:r>
              <a:rPr lang="it-IT" dirty="0" smtClean="0"/>
              <a:t> </a:t>
            </a:r>
            <a:r>
              <a:rPr lang="it-IT" dirty="0" err="1" smtClean="0"/>
              <a:t>Result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247"/>
            <a:ext cx="9144000" cy="4021780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990443" y="5819182"/>
            <a:ext cx="7513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+mj-cs"/>
              </a:defRPr>
            </a:lvl1pPr>
          </a:lstStyle>
          <a:p>
            <a:r>
              <a:rPr lang="it-IT" dirty="0" smtClean="0"/>
              <a:t>with SBT and Jenkins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170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4</a:t>
            </a:r>
            <a:br>
              <a:rPr lang="it-IT" dirty="0" smtClean="0"/>
            </a:br>
            <a:r>
              <a:rPr lang="it-IT" dirty="0" smtClean="0"/>
              <a:t>Orchestrate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122908" y="482772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Arial Rounded MT Bold"/>
                <a:cs typeface="Arial Rounded MT Bold"/>
              </a:rPr>
              <a:t>Docker</a:t>
            </a:r>
            <a:r>
              <a:rPr lang="it-IT" b="1" dirty="0" smtClean="0">
                <a:latin typeface="Arial Rounded MT Bold"/>
                <a:cs typeface="Arial Rounded MT Bold"/>
              </a:rPr>
              <a:t> Compose</a:t>
            </a:r>
            <a:endParaRPr lang="it-IT" b="1" dirty="0">
              <a:latin typeface="Arial Rounded MT Bold"/>
              <a:cs typeface="Arial Rounded MT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30" y="1648424"/>
            <a:ext cx="3218815" cy="317608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70" y="2463800"/>
            <a:ext cx="1840430" cy="151835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079712" y="4116626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5448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Orchestrate</a:t>
            </a:r>
            <a:endParaRPr lang="it-IT" dirty="0"/>
          </a:p>
        </p:txBody>
      </p:sp>
      <p:pic>
        <p:nvPicPr>
          <p:cNvPr id="3" name="Immagine 2" descr="deplo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31" y="1895039"/>
            <a:ext cx="4373282" cy="454460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74" y="1735270"/>
            <a:ext cx="4370703" cy="48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Orchestrate </a:t>
            </a:r>
            <a:br>
              <a:rPr lang="it-IT" dirty="0" smtClean="0"/>
            </a:br>
            <a:r>
              <a:rPr lang="it-IT" dirty="0" smtClean="0"/>
              <a:t>&amp; Proxy</a:t>
            </a:r>
            <a:endParaRPr lang="it-IT" dirty="0"/>
          </a:p>
        </p:txBody>
      </p:sp>
      <p:pic>
        <p:nvPicPr>
          <p:cNvPr id="4" name="Mosaico-orchestrat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7690"/>
          <a:stretch/>
        </p:blipFill>
        <p:spPr>
          <a:xfrm>
            <a:off x="882834" y="1600200"/>
            <a:ext cx="7418540" cy="5070195"/>
          </a:xfrm>
        </p:spPr>
      </p:pic>
    </p:spTree>
    <p:extLst>
      <p:ext uri="{BB962C8B-B14F-4D97-AF65-F5344CB8AC3E}">
        <p14:creationId xmlns:p14="http://schemas.microsoft.com/office/powerpoint/2010/main" val="175401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03495" y="211141"/>
            <a:ext cx="5562600" cy="1143000"/>
          </a:xfrm>
        </p:spPr>
        <p:txBody>
          <a:bodyPr/>
          <a:lstStyle/>
          <a:p>
            <a:r>
              <a:rPr lang="it-IT" dirty="0" err="1" smtClean="0"/>
              <a:t>Thank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!</a:t>
            </a:r>
            <a:endParaRPr lang="it-IT" dirty="0"/>
          </a:p>
        </p:txBody>
      </p:sp>
      <p:pic>
        <p:nvPicPr>
          <p:cNvPr id="4" name="Immagine 3" descr="ques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2" y="1378326"/>
            <a:ext cx="6872942" cy="51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6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6158916" cy="1143000"/>
          </a:xfrm>
        </p:spPr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problem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with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382570" y="6255827"/>
            <a:ext cx="264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Amount</a:t>
            </a:r>
            <a:r>
              <a:rPr lang="it-IT" dirty="0" smtClean="0"/>
              <a:t> of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354132" y="19166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Effort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87" y="1895238"/>
            <a:ext cx="6837899" cy="4331701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6554911" y="3090192"/>
            <a:ext cx="143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Home </a:t>
            </a:r>
            <a:r>
              <a:rPr lang="it-IT" dirty="0" err="1" smtClean="0"/>
              <a:t>Grown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4468365" y="2720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Third Part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968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 idx="4294967295"/>
          </p:nvPr>
        </p:nvSpPr>
        <p:spPr>
          <a:xfrm>
            <a:off x="3581400" y="274638"/>
            <a:ext cx="5562600" cy="1143000"/>
          </a:xfrm>
        </p:spPr>
        <p:txBody>
          <a:bodyPr/>
          <a:lstStyle/>
          <a:p>
            <a:r>
              <a:rPr lang="it-IT" dirty="0" err="1" smtClean="0"/>
              <a:t>Mission</a:t>
            </a:r>
            <a:r>
              <a:rPr lang="it-IT" dirty="0" smtClean="0"/>
              <a:t> Statement</a:t>
            </a:r>
            <a:endParaRPr lang="it-IT" dirty="0"/>
          </a:p>
        </p:txBody>
      </p:sp>
      <p:pic>
        <p:nvPicPr>
          <p:cNvPr id="2" name="Immagine 1" descr="miss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9" y="1733110"/>
            <a:ext cx="7455448" cy="453844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l="35906" r="36404"/>
          <a:stretch/>
        </p:blipFill>
        <p:spPr>
          <a:xfrm>
            <a:off x="5692784" y="5075248"/>
            <a:ext cx="971210" cy="9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2739309" y="274638"/>
            <a:ext cx="6404691" cy="1143000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want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AWS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</a:t>
            </a:r>
            <a:r>
              <a:rPr lang="it-IT" dirty="0" err="1" smtClean="0"/>
              <a:t>Docker</a:t>
            </a:r>
            <a:endParaRPr lang="it-IT" dirty="0" smtClean="0"/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with Jenkins</a:t>
            </a:r>
          </a:p>
          <a:p>
            <a:r>
              <a:rPr lang="it-IT" dirty="0" smtClean="0"/>
              <a:t>And, of </a:t>
            </a:r>
            <a:r>
              <a:rPr lang="it-IT" dirty="0" err="1" smtClean="0"/>
              <a:t>course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customizability</a:t>
            </a:r>
            <a:endParaRPr lang="it-IT" dirty="0" smtClean="0"/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orchestration</a:t>
            </a:r>
            <a:endParaRPr lang="it-IT" dirty="0" smtClean="0"/>
          </a:p>
          <a:p>
            <a:pPr lvl="1"/>
            <a:r>
              <a:rPr lang="it-IT" dirty="0" err="1" smtClean="0"/>
              <a:t>Cheapest</a:t>
            </a:r>
            <a:r>
              <a:rPr lang="it-IT" dirty="0" smtClean="0"/>
              <a:t> </a:t>
            </a:r>
            <a:r>
              <a:rPr lang="it-IT" dirty="0" err="1" smtClean="0"/>
              <a:t>solution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lvl="1"/>
            <a:endParaRPr lang="it-IT" dirty="0" smtClean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r="66948" b="10746"/>
          <a:stretch/>
        </p:blipFill>
        <p:spPr>
          <a:xfrm>
            <a:off x="5589037" y="2729577"/>
            <a:ext cx="1508660" cy="19930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10" y="1417638"/>
            <a:ext cx="2980990" cy="175665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5"/>
          <a:srcRect l="35906" r="36404"/>
          <a:stretch/>
        </p:blipFill>
        <p:spPr>
          <a:xfrm>
            <a:off x="5877983" y="4936831"/>
            <a:ext cx="1105759" cy="10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0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2739309" y="274638"/>
            <a:ext cx="6404691" cy="1143000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I do NOT </a:t>
            </a:r>
            <a:r>
              <a:rPr lang="it-IT" dirty="0" err="1" smtClean="0"/>
              <a:t>want</a:t>
            </a:r>
            <a:endParaRPr lang="it-IT" dirty="0"/>
          </a:p>
        </p:txBody>
      </p:sp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>
          <a:xfrm>
            <a:off x="366802" y="1631576"/>
            <a:ext cx="4281398" cy="4525963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DO NOT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Hadoop</a:t>
            </a:r>
            <a:endParaRPr lang="it-IT" dirty="0" smtClean="0"/>
          </a:p>
          <a:p>
            <a:pPr lvl="2"/>
            <a:r>
              <a:rPr lang="it-IT" dirty="0" smtClean="0"/>
              <a:t>(</a:t>
            </a:r>
            <a:r>
              <a:rPr lang="it-IT" dirty="0" err="1" smtClean="0"/>
              <a:t>even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I 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)</a:t>
            </a:r>
          </a:p>
          <a:p>
            <a:pPr marL="914400" lvl="2" indent="0">
              <a:buNone/>
            </a:pPr>
            <a:endParaRPr lang="it-IT" dirty="0"/>
          </a:p>
          <a:p>
            <a:pPr lvl="1"/>
            <a:r>
              <a:rPr lang="it-IT" dirty="0" err="1" smtClean="0"/>
              <a:t>Unused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eating</a:t>
            </a:r>
            <a:r>
              <a:rPr lang="it-IT" dirty="0" smtClean="0"/>
              <a:t> </a:t>
            </a:r>
            <a:r>
              <a:rPr lang="it-IT" dirty="0" err="1" smtClean="0"/>
              <a:t>precious</a:t>
            </a:r>
            <a:r>
              <a:rPr lang="it-IT" dirty="0" smtClean="0"/>
              <a:t> </a:t>
            </a:r>
            <a:r>
              <a:rPr lang="it-IT" dirty="0" err="1" smtClean="0"/>
              <a:t>memory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lvl="1"/>
            <a:endParaRPr lang="it-IT" dirty="0" smtClean="0"/>
          </a:p>
          <a:p>
            <a:pPr lvl="1"/>
            <a:r>
              <a:rPr lang="it-IT" dirty="0" smtClean="0"/>
              <a:t>Be </a:t>
            </a:r>
            <a:r>
              <a:rPr lang="it-IT" dirty="0" err="1" smtClean="0"/>
              <a:t>stuck</a:t>
            </a:r>
            <a:r>
              <a:rPr lang="it-IT" dirty="0" smtClean="0"/>
              <a:t> to 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version</a:t>
            </a:r>
            <a:r>
              <a:rPr lang="it-IT" dirty="0" smtClean="0"/>
              <a:t> of a component </a:t>
            </a:r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70" y="1601694"/>
            <a:ext cx="3334124" cy="232401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057" y="4039990"/>
            <a:ext cx="2820148" cy="25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6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Introducing</a:t>
            </a:r>
            <a:r>
              <a:rPr lang="it-IT" dirty="0" smtClean="0"/>
              <a:t> Mosaico 2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164354" y="2409006"/>
            <a:ext cx="4153647" cy="3242516"/>
          </a:xfrm>
        </p:spPr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distribution</a:t>
            </a:r>
            <a:r>
              <a:rPr lang="it-IT" dirty="0" smtClean="0"/>
              <a:t>!</a:t>
            </a:r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framework</a:t>
            </a:r>
            <a:r>
              <a:rPr lang="it-IT" dirty="0" smtClean="0"/>
              <a:t>!</a:t>
            </a:r>
          </a:p>
          <a:p>
            <a:r>
              <a:rPr lang="it-IT" dirty="0" smtClean="0"/>
              <a:t>Open Source 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84261" y="1482207"/>
            <a:ext cx="70799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latin typeface="Courier New"/>
                <a:cs typeface="Courier New"/>
              </a:rPr>
              <a:t>http://</a:t>
            </a:r>
            <a:r>
              <a:rPr lang="it-IT" sz="3200" b="1" dirty="0" err="1" smtClean="0">
                <a:latin typeface="Courier New"/>
                <a:cs typeface="Courier New"/>
              </a:rPr>
              <a:t>github.com</a:t>
            </a:r>
            <a:endParaRPr lang="it-IT" sz="3200" b="1" dirty="0" smtClean="0">
              <a:latin typeface="Courier New"/>
              <a:cs typeface="Courier New"/>
            </a:endParaRPr>
          </a:p>
          <a:p>
            <a:r>
              <a:rPr lang="it-IT" sz="3200" b="1" dirty="0">
                <a:latin typeface="Courier New"/>
                <a:cs typeface="Courier New"/>
              </a:rPr>
              <a:t> </a:t>
            </a:r>
            <a:r>
              <a:rPr lang="it-IT" sz="3200" b="1" dirty="0" smtClean="0">
                <a:latin typeface="Courier New"/>
                <a:cs typeface="Courier New"/>
              </a:rPr>
              <a:t>    /</a:t>
            </a:r>
            <a:r>
              <a:rPr lang="it-IT" sz="3200" b="1" dirty="0" err="1" smtClean="0">
                <a:latin typeface="Courier New"/>
                <a:cs typeface="Courier New"/>
              </a:rPr>
              <a:t>sciabarracom</a:t>
            </a:r>
            <a:r>
              <a:rPr lang="it-IT" sz="3200" b="1" dirty="0" smtClean="0">
                <a:latin typeface="Courier New"/>
                <a:cs typeface="Courier New"/>
              </a:rPr>
              <a:t>/Mosaico2</a:t>
            </a:r>
            <a:endParaRPr lang="it-IT" sz="3200" b="1" dirty="0">
              <a:latin typeface="Courier New"/>
              <a:cs typeface="Courier New"/>
            </a:endParaRPr>
          </a:p>
        </p:txBody>
      </p:sp>
      <p:sp>
        <p:nvSpPr>
          <p:cNvPr id="6" name="Segnaposto contenuto 4"/>
          <p:cNvSpPr txBox="1">
            <a:spLocks/>
          </p:cNvSpPr>
          <p:nvPr/>
        </p:nvSpPr>
        <p:spPr>
          <a:xfrm>
            <a:off x="4452471" y="2559425"/>
            <a:ext cx="4153647" cy="4027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"starter kit" for</a:t>
            </a:r>
          </a:p>
          <a:p>
            <a:pPr lvl="1"/>
            <a:r>
              <a:rPr lang="it-IT" dirty="0" err="1" smtClean="0"/>
              <a:t>creating</a:t>
            </a:r>
            <a:r>
              <a:rPr lang="it-IT" dirty="0" smtClean="0"/>
              <a:t> a </a:t>
            </a:r>
            <a:r>
              <a:rPr lang="it-IT" dirty="0" err="1" smtClean="0"/>
              <a:t>cloud</a:t>
            </a:r>
            <a:r>
              <a:rPr lang="it-IT" dirty="0" smtClean="0"/>
              <a:t> in AWS with </a:t>
            </a:r>
            <a:r>
              <a:rPr lang="it-IT" dirty="0" err="1" smtClean="0"/>
              <a:t>Terraform</a:t>
            </a:r>
            <a:endParaRPr lang="it-IT" dirty="0" smtClean="0"/>
          </a:p>
          <a:p>
            <a:pPr lvl="1"/>
            <a:r>
              <a:rPr lang="it-IT" dirty="0" err="1" smtClean="0"/>
              <a:t>Installing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and </a:t>
            </a: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r>
              <a:rPr lang="it-IT" dirty="0" smtClean="0"/>
              <a:t> with </a:t>
            </a:r>
            <a:r>
              <a:rPr lang="it-IT" dirty="0" err="1" smtClean="0"/>
              <a:t>Ansible</a:t>
            </a:r>
            <a:endParaRPr lang="it-IT" dirty="0" smtClean="0"/>
          </a:p>
          <a:p>
            <a:pPr lvl="1"/>
            <a:r>
              <a:rPr lang="it-IT" dirty="0" smtClean="0"/>
              <a:t>Building Images with Jenkins and SBT</a:t>
            </a:r>
          </a:p>
          <a:p>
            <a:pPr lvl="1"/>
            <a:r>
              <a:rPr lang="it-IT" dirty="0" err="1" smtClean="0"/>
              <a:t>Orchestrating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Docker</a:t>
            </a:r>
            <a:r>
              <a:rPr lang="it-IT" dirty="0" smtClean="0"/>
              <a:t> Compose</a:t>
            </a:r>
          </a:p>
          <a:p>
            <a:pPr lvl="1"/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7" name="CasellaDiTesto 6"/>
          <p:cNvSpPr txBox="1"/>
          <p:nvPr/>
        </p:nvSpPr>
        <p:spPr>
          <a:xfrm>
            <a:off x="1614143" y="5221135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40" y="5920054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24" y="5187962"/>
            <a:ext cx="992669" cy="818952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361607" y="6453931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Warning</a:t>
            </a:r>
            <a:r>
              <a:rPr lang="it-IT" b="1" dirty="0" smtClean="0"/>
              <a:t>: </a:t>
            </a:r>
            <a:r>
              <a:rPr lang="it-IT" b="1" dirty="0" err="1" smtClean="0"/>
              <a:t>documentation</a:t>
            </a:r>
            <a:r>
              <a:rPr lang="it-IT" b="1" dirty="0" smtClean="0"/>
              <a:t> </a:t>
            </a:r>
            <a:r>
              <a:rPr lang="it-IT" b="1" dirty="0" err="1" smtClean="0"/>
              <a:t>is</a:t>
            </a:r>
            <a:r>
              <a:rPr lang="it-IT" b="1" dirty="0" smtClean="0"/>
              <a:t> sparse!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143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Calamaio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Angoli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15519</TotalTime>
  <Words>543</Words>
  <Application>Microsoft Macintosh PowerPoint</Application>
  <PresentationFormat>Presentazione su schermo (4:3)</PresentationFormat>
  <Paragraphs>190</Paragraphs>
  <Slides>47</Slides>
  <Notes>31</Notes>
  <HiddenSlides>2</HiddenSlides>
  <MMClips>5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48" baseType="lpstr">
      <vt:lpstr>Tema di Office</vt:lpstr>
      <vt:lpstr>DevOPS for SCALA</vt:lpstr>
      <vt:lpstr>Let's do  Big Data in the Cloud</vt:lpstr>
      <vt:lpstr>We could do things in the easy way...</vt:lpstr>
      <vt:lpstr>But we like  simple things...</vt:lpstr>
      <vt:lpstr>The problem with customisation</vt:lpstr>
      <vt:lpstr>Mission Statement</vt:lpstr>
      <vt:lpstr>What I want</vt:lpstr>
      <vt:lpstr>What  I do NOT want</vt:lpstr>
      <vt:lpstr>Introducing Mosaico 2</vt:lpstr>
      <vt:lpstr>Building on the shoulders of giants</vt:lpstr>
      <vt:lpstr>Yes, but what is in it, really?</vt:lpstr>
      <vt:lpstr>The real life of a DevOps</vt:lpstr>
      <vt:lpstr>How ansible and terraform looks like</vt:lpstr>
      <vt:lpstr>How I feel  when I script with</vt:lpstr>
      <vt:lpstr>Bonus slide: Other feelings</vt:lpstr>
      <vt:lpstr> </vt:lpstr>
      <vt:lpstr>Ammonite Scripting features</vt:lpstr>
      <vt:lpstr>Interactive Shell</vt:lpstr>
      <vt:lpstr>Shell-like type safe pipelines </vt:lpstr>
      <vt:lpstr>Easy Access to Cloud Libraries</vt:lpstr>
      <vt:lpstr>How a DevOps DevEnv Looks like</vt:lpstr>
      <vt:lpstr>Developing  with ease</vt:lpstr>
      <vt:lpstr>Ammonite  within Atom</vt:lpstr>
      <vt:lpstr>Ammonite &amp; SBT</vt:lpstr>
      <vt:lpstr>Three Ammonite scripts to rule it all</vt:lpstr>
      <vt:lpstr>Ammonite-in-SBT in action</vt:lpstr>
      <vt:lpstr>Security, security...</vt:lpstr>
      <vt:lpstr>aws &amp; awssh</vt:lpstr>
      <vt:lpstr>Building Images with SBT</vt:lpstr>
      <vt:lpstr>What is wrong about Dockerfile?</vt:lpstr>
      <vt:lpstr>Building with SBT-DOCKER</vt:lpstr>
      <vt:lpstr>MosaicoDocker SBT Plugin</vt:lpstr>
      <vt:lpstr>Four Steps to the Enlightment</vt:lpstr>
      <vt:lpstr>Step 1: building the cloud</vt:lpstr>
      <vt:lpstr>The Cloud</vt:lpstr>
      <vt:lpstr>Terraform in Action</vt:lpstr>
      <vt:lpstr>Step 2 Deploying  Docker Swarm</vt:lpstr>
      <vt:lpstr>Deploy the Swarm with Ansible</vt:lpstr>
      <vt:lpstr>Step 3. Building  Docker Images</vt:lpstr>
      <vt:lpstr>Preparing Jenkins</vt:lpstr>
      <vt:lpstr>Create a Jenkins Job to build </vt:lpstr>
      <vt:lpstr>Building Images with Jenkins</vt:lpstr>
      <vt:lpstr>Final Result</vt:lpstr>
      <vt:lpstr>Step 4 Orchestrate</vt:lpstr>
      <vt:lpstr>Orchestrate</vt:lpstr>
      <vt:lpstr>Orchestrate  &amp; Proxy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Michele Sciabarra</dc:creator>
  <cp:lastModifiedBy>Michele Sciabarra</cp:lastModifiedBy>
  <cp:revision>134</cp:revision>
  <dcterms:created xsi:type="dcterms:W3CDTF">2017-03-04T09:09:20Z</dcterms:created>
  <dcterms:modified xsi:type="dcterms:W3CDTF">2017-10-31T16:29:38Z</dcterms:modified>
</cp:coreProperties>
</file>